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77" r:id="rId4"/>
    <p:sldId id="381" r:id="rId5"/>
    <p:sldId id="259" r:id="rId6"/>
    <p:sldId id="382" r:id="rId7"/>
    <p:sldId id="262" r:id="rId8"/>
    <p:sldId id="274" r:id="rId9"/>
    <p:sldId id="383" r:id="rId10"/>
    <p:sldId id="266" r:id="rId11"/>
    <p:sldId id="378" r:id="rId12"/>
    <p:sldId id="273" r:id="rId13"/>
    <p:sldId id="269" r:id="rId14"/>
    <p:sldId id="270" r:id="rId15"/>
    <p:sldId id="385" r:id="rId16"/>
    <p:sldId id="379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5142B-D48A-4CBD-9AF2-CDBA99AA1877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17F92-1697-46DC-8974-09B639776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00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44978" y="6575171"/>
            <a:ext cx="6297612" cy="273685"/>
          </a:xfrm>
        </p:spPr>
        <p:txBody>
          <a:bodyPr/>
          <a:lstStyle>
            <a:lvl1pPr>
              <a:defRPr sz="1200">
                <a:solidFill>
                  <a:srgbClr val="B0A91C"/>
                </a:solidFill>
              </a:defRPr>
            </a:lvl1pPr>
          </a:lstStyle>
          <a:p>
            <a:r>
              <a:rPr lang="fr-FR" b="0" i="1"/>
              <a:t>Copyright  A. Houzé Animateur Régional Frelon Asiatique - FRGDS  AuRA</a:t>
            </a:r>
            <a:endParaRPr lang="fr-FR" b="0" i="1" dirty="0"/>
          </a:p>
        </p:txBody>
      </p:sp>
    </p:spTree>
    <p:extLst>
      <p:ext uri="{BB962C8B-B14F-4D97-AF65-F5344CB8AC3E}">
        <p14:creationId xmlns:p14="http://schemas.microsoft.com/office/powerpoint/2010/main" val="235035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DC380B6-C2B2-48D2-A652-FE1CD9987CB9}"/>
              </a:ext>
            </a:extLst>
          </p:cNvPr>
          <p:cNvSpPr/>
          <p:nvPr userDrawn="1"/>
        </p:nvSpPr>
        <p:spPr>
          <a:xfrm>
            <a:off x="231120" y="243720"/>
            <a:ext cx="11724840" cy="6378120"/>
          </a:xfrm>
          <a:custGeom>
            <a:avLst/>
            <a:gdLst/>
            <a:ahLst/>
            <a:cxnLst/>
            <a:rect l="0" t="0" r="r" b="b"/>
            <a:pathLst>
              <a:path w="32569" h="17717">
                <a:moveTo>
                  <a:pt x="0" y="17717"/>
                </a:moveTo>
                <a:lnTo>
                  <a:pt x="32569" y="17717"/>
                </a:lnTo>
                <a:lnTo>
                  <a:pt x="32569" y="0"/>
                </a:lnTo>
                <a:lnTo>
                  <a:pt x="0" y="0"/>
                </a:lnTo>
                <a:lnTo>
                  <a:pt x="0" y="1771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lang="fr-FR" sz="3600" b="1" kern="1200" spc="-1" smtClean="0">
          <a:solidFill>
            <a:srgbClr val="000000"/>
          </a:solidFill>
          <a:latin typeface="GillSans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EA9B2-73C7-4654-8111-566DA3B20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1314450"/>
            <a:ext cx="9172575" cy="20955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6000" dirty="0">
                <a:solidFill>
                  <a:srgbClr val="FF0000"/>
                </a:solidFill>
              </a:rPr>
              <a:t>Lutte contre le frelon</a:t>
            </a:r>
            <a:br>
              <a:rPr lang="fr-FR" sz="6000" dirty="0">
                <a:solidFill>
                  <a:srgbClr val="FF0000"/>
                </a:solidFill>
              </a:rPr>
            </a:br>
            <a:r>
              <a:rPr lang="fr-FR" sz="6000" dirty="0">
                <a:solidFill>
                  <a:srgbClr val="FF0000"/>
                </a:solidFill>
              </a:rPr>
              <a:t>  asiatique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F343712-27DE-4FB7-A838-7C82827C3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676" y="5611643"/>
            <a:ext cx="1094582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GDS Auvergne Rhône-Alpes">
            <a:extLst>
              <a:ext uri="{FF2B5EF4-FFF2-40B4-BE49-F238E27FC236}">
                <a16:creationId xmlns:a16="http://schemas.microsoft.com/office/drawing/2014/main" id="{9970EC2F-634D-4472-8AE2-434E604D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3" y="5386772"/>
            <a:ext cx="2823042" cy="11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BEC20A2-BDB2-4C50-A14B-F56029EAB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93" y="5611643"/>
            <a:ext cx="1823964" cy="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03653" y="3898161"/>
            <a:ext cx="4365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Luc Tavernier et Philippe Delorme</a:t>
            </a:r>
          </a:p>
          <a:p>
            <a:r>
              <a:rPr lang="fr-FR" dirty="0"/>
              <a:t>   Référents frelons asiatiques </a:t>
            </a:r>
          </a:p>
          <a:p>
            <a:r>
              <a:rPr lang="fr-FR" dirty="0"/>
              <a:t>   pour la commune de Sainte Consorce </a:t>
            </a:r>
          </a:p>
        </p:txBody>
      </p:sp>
      <p:pic>
        <p:nvPicPr>
          <p:cNvPr id="10" name="Image 9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28602CF9-C626-15C8-A66B-A9B4E2BAD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" y="47626"/>
            <a:ext cx="4476750" cy="967482"/>
          </a:xfrm>
          <a:prstGeom prst="rect">
            <a:avLst/>
          </a:prstGeom>
        </p:spPr>
      </p:pic>
      <p:pic>
        <p:nvPicPr>
          <p:cNvPr id="11" name="Image 1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C094D5F-6A00-2C44-5009-C3C59D344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165" y="5483368"/>
            <a:ext cx="21145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5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72C9B-11D4-4E85-B553-EED102DC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84" y="561975"/>
            <a:ext cx="7114116" cy="742950"/>
          </a:xfrm>
        </p:spPr>
        <p:txBody>
          <a:bodyPr>
            <a:normAutofit fontScale="90000"/>
          </a:bodyPr>
          <a:lstStyle/>
          <a:p>
            <a:r>
              <a:rPr lang="fr-FR" sz="4400" b="1" strike="noStrike" spc="-1" dirty="0">
                <a:solidFill>
                  <a:srgbClr val="000000"/>
                </a:solidFill>
                <a:latin typeface="GillSans"/>
                <a:ea typeface="GillSans"/>
              </a:rPr>
              <a:t>Stratégie de piégeage 2025</a:t>
            </a:r>
            <a:br>
              <a:rPr lang="fr-FR" sz="3600" b="0" strike="noStrike" spc="-1" dirty="0">
                <a:solidFill>
                  <a:srgbClr val="000000"/>
                </a:solidFill>
                <a:latin typeface="Times New Roman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3550A-10E9-48B7-8F33-BACEB8F5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71676"/>
            <a:ext cx="11229975" cy="4190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spc="-1" dirty="0">
                <a:solidFill>
                  <a:srgbClr val="000000"/>
                </a:solidFill>
                <a:latin typeface="GillSans"/>
              </a:rPr>
              <a:t>Reconduction de la convention CCVL / </a:t>
            </a:r>
            <a:r>
              <a:rPr lang="fr-FR" sz="2400" i="1" spc="-1" dirty="0">
                <a:solidFill>
                  <a:srgbClr val="000000"/>
                </a:solidFill>
                <a:latin typeface="GillSans"/>
              </a:rPr>
              <a:t>Abeilles du Jardin</a:t>
            </a:r>
            <a:r>
              <a:rPr lang="fr-FR" sz="2400" i="1" spc="-1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2400" spc="-1" dirty="0">
                <a:solidFill>
                  <a:srgbClr val="000000"/>
                </a:solidFill>
                <a:latin typeface="GillSans"/>
                <a:ea typeface="GillSans"/>
              </a:rPr>
              <a:t>Priorité au piégeage de printemps (4 types de pièges distribués gratuitement)</a:t>
            </a:r>
            <a:endParaRPr lang="fr-FR" sz="2400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fr-FR" sz="2400" spc="-1" dirty="0">
                <a:solidFill>
                  <a:srgbClr val="000000"/>
                </a:solidFill>
                <a:latin typeface="GillSans"/>
                <a:ea typeface="GillSans"/>
              </a:rPr>
              <a:t>A proximité des nids de frelons asiatiques trouvés en 2024</a:t>
            </a:r>
            <a:endParaRPr lang="fr-FR" sz="2400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fr-FR" sz="2400" spc="-1" dirty="0">
                <a:solidFill>
                  <a:srgbClr val="000000"/>
                </a:solidFill>
                <a:latin typeface="GillSans"/>
                <a:ea typeface="GillSans"/>
              </a:rPr>
              <a:t>A proximité des ruches</a:t>
            </a:r>
          </a:p>
          <a:p>
            <a:pPr>
              <a:lnSpc>
                <a:spcPct val="150000"/>
              </a:lnSpc>
            </a:pPr>
            <a:r>
              <a:rPr lang="fr-FR" sz="2400" spc="-1" dirty="0">
                <a:solidFill>
                  <a:srgbClr val="000000"/>
                </a:solidFill>
                <a:latin typeface="GillSans"/>
                <a:ea typeface="GillSans"/>
              </a:rPr>
              <a:t>Proche de végétations fleuries mellifères</a:t>
            </a:r>
          </a:p>
          <a:p>
            <a:pPr>
              <a:lnSpc>
                <a:spcPct val="150000"/>
              </a:lnSpc>
            </a:pPr>
            <a:r>
              <a:rPr lang="fr-FR" sz="2400" spc="-1" dirty="0">
                <a:solidFill>
                  <a:srgbClr val="000000"/>
                </a:solidFill>
                <a:latin typeface="GillSans"/>
                <a:ea typeface="GillSans"/>
              </a:rPr>
              <a:t>Le long des cours d’eau</a:t>
            </a:r>
          </a:p>
          <a:p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13819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083BCB-BCFC-4492-AA2E-1EFD6D5D5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A9A2D4-C373-4118-BFE3-6FC42917EA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63" y="904738"/>
            <a:ext cx="10370180" cy="48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8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orme libre : forme 188"/>
          <p:cNvSpPr/>
          <p:nvPr/>
        </p:nvSpPr>
        <p:spPr>
          <a:xfrm>
            <a:off x="231120" y="243720"/>
            <a:ext cx="11724840" cy="6378120"/>
          </a:xfrm>
          <a:custGeom>
            <a:avLst/>
            <a:gdLst/>
            <a:ahLst/>
            <a:cxnLst/>
            <a:rect l="0" t="0" r="r" b="b"/>
            <a:pathLst>
              <a:path w="32569" h="17717">
                <a:moveTo>
                  <a:pt x="0" y="17717"/>
                </a:moveTo>
                <a:lnTo>
                  <a:pt x="32569" y="17717"/>
                </a:lnTo>
                <a:lnTo>
                  <a:pt x="32569" y="0"/>
                </a:lnTo>
                <a:lnTo>
                  <a:pt x="0" y="0"/>
                </a:lnTo>
                <a:lnTo>
                  <a:pt x="0" y="1771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ZoneTexte 189"/>
          <p:cNvSpPr txBox="1"/>
          <p:nvPr/>
        </p:nvSpPr>
        <p:spPr>
          <a:xfrm>
            <a:off x="761755" y="530640"/>
            <a:ext cx="10522440" cy="109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/>
            <a:r>
              <a:rPr lang="fr-FR" sz="3200" b="1" strike="noStrike" spc="-1" dirty="0">
                <a:solidFill>
                  <a:srgbClr val="000000"/>
                </a:solidFill>
                <a:latin typeface="GillSans"/>
                <a:ea typeface="GillSans"/>
              </a:rPr>
              <a:t>Déclaration des frelons asiatiques et des nids</a:t>
            </a:r>
          </a:p>
          <a:p>
            <a:pPr algn="ctr"/>
            <a:r>
              <a:rPr lang="fr-FR" sz="3200" b="1" strike="noStrike" spc="-1" dirty="0">
                <a:solidFill>
                  <a:srgbClr val="000000"/>
                </a:solidFill>
                <a:latin typeface="GillSans"/>
                <a:ea typeface="GillSans"/>
              </a:rPr>
              <a:t>et destruction</a:t>
            </a:r>
            <a:endParaRPr lang="fr-FR" sz="3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fr-FR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ZoneTexte 191"/>
          <p:cNvSpPr txBox="1"/>
          <p:nvPr/>
        </p:nvSpPr>
        <p:spPr>
          <a:xfrm>
            <a:off x="4392360" y="2322339"/>
            <a:ext cx="7313865" cy="31735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8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Déclaration à faire sur </a:t>
            </a:r>
            <a:r>
              <a:rPr lang="fr-FR" sz="2800" b="1" strike="noStrike" spc="-1" dirty="0">
                <a:solidFill>
                  <a:srgbClr val="000000"/>
                </a:solidFill>
                <a:latin typeface="GillSans"/>
                <a:ea typeface="GillSans"/>
              </a:rPr>
              <a:t>frelonsasiatiques.fr </a:t>
            </a:r>
            <a:r>
              <a:rPr lang="fr-FR" sz="28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:</a:t>
            </a:r>
          </a:p>
          <a:p>
            <a:endParaRPr lang="fr-FR" sz="2800" b="0" strike="noStrike" spc="-1" dirty="0">
              <a:solidFill>
                <a:srgbClr val="000000"/>
              </a:solidFill>
              <a:latin typeface="GillSans"/>
              <a:ea typeface="GillSans"/>
            </a:endParaRPr>
          </a:p>
          <a:p>
            <a:pPr marL="457200" indent="-457200">
              <a:buFontTx/>
              <a:buChar char="-"/>
            </a:pPr>
            <a:r>
              <a:rPr lang="fr-FR" sz="2800" spc="-1" dirty="0">
                <a:solidFill>
                  <a:srgbClr val="000000"/>
                </a:solidFill>
                <a:latin typeface="GillSans"/>
                <a:ea typeface="GillSans"/>
              </a:rPr>
              <a:t>f</a:t>
            </a:r>
            <a:r>
              <a:rPr lang="fr-FR" sz="28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relons au printemps</a:t>
            </a:r>
          </a:p>
          <a:p>
            <a:endParaRPr lang="fr-FR" sz="2800" b="0" strike="noStrike" spc="-1" dirty="0">
              <a:solidFill>
                <a:srgbClr val="000000"/>
              </a:solidFill>
              <a:latin typeface="GillSans"/>
              <a:ea typeface="GillSans"/>
            </a:endParaRPr>
          </a:p>
          <a:p>
            <a:pPr marL="457200" indent="-457200">
              <a:buFontTx/>
              <a:buChar char="-"/>
            </a:pPr>
            <a:r>
              <a:rPr lang="fr-FR" sz="2800" spc="-1" dirty="0">
                <a:solidFill>
                  <a:srgbClr val="000000"/>
                </a:solidFill>
                <a:latin typeface="GillSans"/>
                <a:ea typeface="GillSans"/>
              </a:rPr>
              <a:t>n</a:t>
            </a:r>
            <a:r>
              <a:rPr lang="fr-FR" sz="28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ids primaires au printemps</a:t>
            </a:r>
          </a:p>
          <a:p>
            <a:endParaRPr lang="fr-FR" sz="2800" b="0" strike="noStrike" spc="-1" dirty="0">
              <a:solidFill>
                <a:srgbClr val="000000"/>
              </a:solidFill>
              <a:latin typeface="GillSans"/>
              <a:ea typeface="GillSans"/>
            </a:endParaRPr>
          </a:p>
          <a:p>
            <a:pPr marL="457200" indent="-457200">
              <a:buFontTx/>
              <a:buChar char="-"/>
            </a:pPr>
            <a:r>
              <a:rPr lang="fr-FR" sz="2800" spc="-1" dirty="0">
                <a:solidFill>
                  <a:srgbClr val="000000"/>
                </a:solidFill>
                <a:latin typeface="GillSans"/>
                <a:ea typeface="GillSans"/>
              </a:rPr>
              <a:t>n</a:t>
            </a:r>
            <a:r>
              <a:rPr lang="fr-FR" sz="28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ids secondaires en été et en automne</a:t>
            </a:r>
            <a:endParaRPr lang="fr-FR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buFontTx/>
              <a:buChar char="-"/>
            </a:pPr>
            <a:endParaRPr lang="fr-FR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r>
              <a:rPr lang="fr-FR" sz="28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 </a:t>
            </a:r>
            <a:endParaRPr lang="fr-FR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ZoneTexte 197"/>
          <p:cNvSpPr txBox="1"/>
          <p:nvPr/>
        </p:nvSpPr>
        <p:spPr>
          <a:xfrm>
            <a:off x="2026440" y="6546240"/>
            <a:ext cx="79920" cy="8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63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fr-FR" sz="63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99" name="Image 19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7080" y="1348560"/>
            <a:ext cx="3658320" cy="5173920"/>
          </a:xfrm>
          <a:prstGeom prst="rect">
            <a:avLst/>
          </a:prstGeom>
          <a:ln w="0">
            <a:noFill/>
          </a:ln>
        </p:spPr>
      </p:pic>
      <p:sp>
        <p:nvSpPr>
          <p:cNvPr id="200" name="ZoneTexte 199"/>
          <p:cNvSpPr txBox="1"/>
          <p:nvPr/>
        </p:nvSpPr>
        <p:spPr>
          <a:xfrm>
            <a:off x="2026440" y="6710400"/>
            <a:ext cx="79920" cy="8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63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fr-FR" sz="63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F8CFD-10DC-466A-AA6E-A8F38ACC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9F332E-22D0-4F78-872D-A33C80F50410}"/>
              </a:ext>
            </a:extLst>
          </p:cNvPr>
          <p:cNvSpPr/>
          <p:nvPr/>
        </p:nvSpPr>
        <p:spPr>
          <a:xfrm>
            <a:off x="0" y="0"/>
            <a:ext cx="121920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D4C0ED-7FFB-4345-95D0-E7CEC7649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3D90D4-342A-4E71-9EA4-3EDAF063B6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30" y="0"/>
            <a:ext cx="11439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ADC0B-F3C9-4553-8264-7882698D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9B8B498-A8B9-4846-B9BD-388CA36B70E0}"/>
              </a:ext>
            </a:extLst>
          </p:cNvPr>
          <p:cNvSpPr/>
          <p:nvPr/>
        </p:nvSpPr>
        <p:spPr>
          <a:xfrm>
            <a:off x="231120" y="243720"/>
            <a:ext cx="11724840" cy="6378120"/>
          </a:xfrm>
          <a:custGeom>
            <a:avLst/>
            <a:gdLst/>
            <a:ahLst/>
            <a:cxnLst/>
            <a:rect l="0" t="0" r="r" b="b"/>
            <a:pathLst>
              <a:path w="32569" h="17717">
                <a:moveTo>
                  <a:pt x="0" y="17717"/>
                </a:moveTo>
                <a:lnTo>
                  <a:pt x="32569" y="17717"/>
                </a:lnTo>
                <a:lnTo>
                  <a:pt x="32569" y="0"/>
                </a:lnTo>
                <a:lnTo>
                  <a:pt x="0" y="0"/>
                </a:lnTo>
                <a:lnTo>
                  <a:pt x="0" y="1771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AE62FD-A2F3-4331-A351-2D47EC95D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6ECFDB-B081-4BFB-BA4A-6ADF0951A1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59" y="0"/>
            <a:ext cx="932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9652C-BD4E-CA98-5F96-8C271495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Localisation des nids de frelons asiatiques détruits sur la commune de Sainte Consorce</a:t>
            </a:r>
            <a:endParaRPr lang="fr-FR" dirty="0"/>
          </a:p>
        </p:txBody>
      </p:sp>
      <p:pic>
        <p:nvPicPr>
          <p:cNvPr id="5" name="Espace réservé du contenu 4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066B11EC-DD8D-5193-6058-760FD9ACE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544" y="2160588"/>
            <a:ext cx="4168950" cy="3881437"/>
          </a:xfrm>
        </p:spPr>
      </p:pic>
    </p:spTree>
    <p:extLst>
      <p:ext uri="{BB962C8B-B14F-4D97-AF65-F5344CB8AC3E}">
        <p14:creationId xmlns:p14="http://schemas.microsoft.com/office/powerpoint/2010/main" val="3410693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7201" y="619126"/>
            <a:ext cx="10077008" cy="56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8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90BF528-1569-4284-B86E-D32342F5ABA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19125" y="1685925"/>
            <a:ext cx="8020050" cy="4962526"/>
          </a:xfrm>
          <a:prstGeom prst="rect">
            <a:avLst/>
          </a:prstGeom>
          <a:ln w="0">
            <a:noFill/>
          </a:ln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8157B24-8A30-4598-BA61-BF0E5AC766CF}"/>
              </a:ext>
            </a:extLst>
          </p:cNvPr>
          <p:cNvSpPr/>
          <p:nvPr/>
        </p:nvSpPr>
        <p:spPr>
          <a:xfrm>
            <a:off x="6601072" y="1783260"/>
            <a:ext cx="4247903" cy="2383928"/>
          </a:xfrm>
          <a:custGeom>
            <a:avLst/>
            <a:gdLst/>
            <a:ahLst/>
            <a:cxnLst/>
            <a:rect l="0" t="0" r="r" b="b"/>
            <a:pathLst>
              <a:path w="12820" h="7126">
                <a:moveTo>
                  <a:pt x="7032" y="0"/>
                </a:moveTo>
                <a:cubicBezTo>
                  <a:pt x="3835" y="0"/>
                  <a:pt x="1244" y="1595"/>
                  <a:pt x="1244" y="3563"/>
                </a:cubicBezTo>
                <a:cubicBezTo>
                  <a:pt x="1244" y="4046"/>
                  <a:pt x="1402" y="4507"/>
                  <a:pt x="1686" y="4928"/>
                </a:cubicBezTo>
                <a:lnTo>
                  <a:pt x="0" y="6060"/>
                </a:lnTo>
                <a:lnTo>
                  <a:pt x="2565" y="5828"/>
                </a:lnTo>
                <a:cubicBezTo>
                  <a:pt x="3626" y="6621"/>
                  <a:pt x="5233" y="7126"/>
                  <a:pt x="7032" y="7126"/>
                </a:cubicBezTo>
                <a:cubicBezTo>
                  <a:pt x="10228" y="7126"/>
                  <a:pt x="12820" y="5530"/>
                  <a:pt x="12820" y="3563"/>
                </a:cubicBezTo>
                <a:cubicBezTo>
                  <a:pt x="12820" y="1595"/>
                  <a:pt x="10228" y="0"/>
                  <a:pt x="7032" y="0"/>
                </a:cubicBezTo>
                <a:close/>
              </a:path>
            </a:pathLst>
          </a:custGeom>
          <a:solidFill>
            <a:schemeClr val="bg1"/>
          </a:solidFill>
          <a:ln w="18720">
            <a:solidFill>
              <a:srgbClr val="A6B727"/>
            </a:solidFill>
            <a:round/>
          </a:ln>
        </p:spPr>
        <p:txBody>
          <a:bodyPr lIns="9360" tIns="9360" rIns="9360" bIns="9360" anchor="t">
            <a:noAutofit/>
          </a:bodyPr>
          <a:lstStyle/>
          <a:p>
            <a:endParaRPr lang="fr-FR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076B29-DD83-44C6-A4FE-B55878A76079}"/>
              </a:ext>
            </a:extLst>
          </p:cNvPr>
          <p:cNvSpPr txBox="1"/>
          <p:nvPr/>
        </p:nvSpPr>
        <p:spPr>
          <a:xfrm>
            <a:off x="7447687" y="2504249"/>
            <a:ext cx="3492360" cy="47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32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Merci pour votre</a:t>
            </a:r>
          </a:p>
          <a:p>
            <a:r>
              <a:rPr lang="fr-FR" sz="3200" spc="-1" dirty="0">
                <a:solidFill>
                  <a:srgbClr val="000000"/>
                </a:solidFill>
                <a:latin typeface="GillSans"/>
                <a:ea typeface="GillSans"/>
              </a:rPr>
              <a:t>participation</a:t>
            </a:r>
            <a:r>
              <a:rPr lang="fr-FR" sz="32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374" y="557625"/>
            <a:ext cx="11344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mail pour communication avec les référents : 					</a:t>
            </a:r>
            <a:r>
              <a:rPr lang="fr-FR" sz="2400" b="1" dirty="0">
                <a:solidFill>
                  <a:srgbClr val="0070C0"/>
                </a:solidFill>
              </a:rPr>
              <a:t>piegeage.frelonsasiatiques@lesabeillesdujardin.fr</a:t>
            </a:r>
          </a:p>
        </p:txBody>
      </p:sp>
    </p:spTree>
    <p:extLst>
      <p:ext uri="{BB962C8B-B14F-4D97-AF65-F5344CB8AC3E}">
        <p14:creationId xmlns:p14="http://schemas.microsoft.com/office/powerpoint/2010/main" val="279547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031CB8-0DAE-44C0-B5BD-FA6F32D6D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20" y="1664998"/>
            <a:ext cx="2770862" cy="3880773"/>
          </a:xfrm>
        </p:spPr>
        <p:txBody>
          <a:bodyPr>
            <a:normAutofit/>
          </a:bodyPr>
          <a:lstStyle/>
          <a:p>
            <a:r>
              <a:rPr lang="fr-FR" sz="24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Impact sur la biodiversité et les colonies d’abeilles</a:t>
            </a:r>
          </a:p>
          <a:p>
            <a:endParaRPr lang="fr-FR" sz="2400" spc="-1" dirty="0">
              <a:solidFill>
                <a:srgbClr val="000000"/>
              </a:solidFill>
              <a:latin typeface="GillSans"/>
            </a:endParaRPr>
          </a:p>
          <a:p>
            <a:r>
              <a:rPr lang="fr-FR" sz="24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Impact sur la santé publique</a:t>
            </a:r>
            <a:endParaRPr lang="fr-FR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endParaRPr lang="fr-FR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endParaRPr lang="fr-FR" sz="2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338F055-C999-481A-9011-F56B29CBD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954" y="494792"/>
            <a:ext cx="8525626" cy="5716045"/>
          </a:xfrm>
          <a:prstGeom prst="rect">
            <a:avLst/>
          </a:prstGeom>
        </p:spPr>
      </p:pic>
      <p:sp>
        <p:nvSpPr>
          <p:cNvPr id="5" name="Flèche : courbe vers le bas 4">
            <a:extLst>
              <a:ext uri="{FF2B5EF4-FFF2-40B4-BE49-F238E27FC236}">
                <a16:creationId xmlns:a16="http://schemas.microsoft.com/office/drawing/2014/main" id="{BF2B9E37-3FE8-4FD8-8216-384A2B09878D}"/>
              </a:ext>
            </a:extLst>
          </p:cNvPr>
          <p:cNvSpPr/>
          <p:nvPr/>
        </p:nvSpPr>
        <p:spPr>
          <a:xfrm>
            <a:off x="9881893" y="2934932"/>
            <a:ext cx="711792" cy="361122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 : courbe vers le bas 5">
            <a:extLst>
              <a:ext uri="{FF2B5EF4-FFF2-40B4-BE49-F238E27FC236}">
                <a16:creationId xmlns:a16="http://schemas.microsoft.com/office/drawing/2014/main" id="{86DA27E8-898E-45B5-9822-73A11A5DCEAC}"/>
              </a:ext>
            </a:extLst>
          </p:cNvPr>
          <p:cNvSpPr/>
          <p:nvPr/>
        </p:nvSpPr>
        <p:spPr>
          <a:xfrm>
            <a:off x="10437777" y="1122295"/>
            <a:ext cx="711792" cy="361122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6E0440-DBCD-409D-AAC0-472671934CC0}"/>
              </a:ext>
            </a:extLst>
          </p:cNvPr>
          <p:cNvSpPr txBox="1"/>
          <p:nvPr/>
        </p:nvSpPr>
        <p:spPr>
          <a:xfrm>
            <a:off x="9881893" y="2498035"/>
            <a:ext cx="9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+93%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245585-6001-4146-8AE2-68BCE889CA77}"/>
              </a:ext>
            </a:extLst>
          </p:cNvPr>
          <p:cNvSpPr txBox="1"/>
          <p:nvPr/>
        </p:nvSpPr>
        <p:spPr>
          <a:xfrm>
            <a:off x="10963526" y="933524"/>
            <a:ext cx="9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+95%</a:t>
            </a:r>
          </a:p>
        </p:txBody>
      </p:sp>
    </p:spTree>
    <p:extLst>
      <p:ext uri="{BB962C8B-B14F-4D97-AF65-F5344CB8AC3E}">
        <p14:creationId xmlns:p14="http://schemas.microsoft.com/office/powerpoint/2010/main" val="220157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76" y="403534"/>
            <a:ext cx="8934450" cy="629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1A21E63-2987-4E72-8EF6-92487EFB2AA7}"/>
              </a:ext>
            </a:extLst>
          </p:cNvPr>
          <p:cNvSpPr txBox="1"/>
          <p:nvPr/>
        </p:nvSpPr>
        <p:spPr>
          <a:xfrm>
            <a:off x="757951" y="2145320"/>
            <a:ext cx="6140660" cy="159060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4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Explosion du frelon asiatique en 2024 : quelles que soient les températures, le frelon asiatique s’est installé en masse, avec une densité très forte le long des cours d’eau.</a:t>
            </a:r>
            <a:endParaRPr lang="fr-FR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r>
              <a:rPr lang="fr-FR" sz="24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 </a:t>
            </a:r>
            <a:endParaRPr lang="fr-FR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r>
              <a:rPr lang="fr-FR" sz="24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 </a:t>
            </a:r>
            <a:endParaRPr lang="fr-FR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r>
              <a:rPr lang="fr-FR" sz="2400" b="0" strike="noStrike" spc="-1" dirty="0">
                <a:solidFill>
                  <a:srgbClr val="000000"/>
                </a:solidFill>
                <a:latin typeface="GillSans"/>
                <a:ea typeface="GillSans"/>
              </a:rPr>
              <a:t> </a:t>
            </a:r>
          </a:p>
          <a:p>
            <a:endParaRPr lang="fr-FR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0734" y="485775"/>
            <a:ext cx="7123642" cy="619125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Nouvelle loi anti-frelons asiatiques </a:t>
            </a:r>
            <a:br>
              <a:rPr lang="fr-FR" sz="3200" dirty="0"/>
            </a:br>
            <a:r>
              <a:rPr lang="fr-FR" sz="3200" dirty="0"/>
              <a:t>                                             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817" y="1712915"/>
            <a:ext cx="10809816" cy="16208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040C28"/>
                </a:solidFill>
                <a:latin typeface="Google Sans"/>
              </a:rPr>
              <a:t>Le Parlement a définitivement adopté le 6 mars 2025 à l’unanimité une proposition de loi contre la prolifération du frelon asiatique, qui vise à coordonner la lutte au niveau national puis départemental</a:t>
            </a:r>
            <a:r>
              <a:rPr lang="fr-FR" sz="2200" b="1" dirty="0">
                <a:solidFill>
                  <a:srgbClr val="1F1F1F"/>
                </a:solidFill>
                <a:latin typeface="Google Sans"/>
              </a:rPr>
              <a:t>, en espérant une action plus efficace que des initiatives à l'échelon des organisations sanitaires ou des collectivités locales.</a:t>
            </a:r>
            <a:endParaRPr lang="fr-FR" sz="2200" b="1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0100" y="436245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IBM Plex Serif" panose="020F0502020204030204" pitchFamily="18" charset="0"/>
              </a:rPr>
              <a:t>Après une vingtaine d’années sur le territoire, « 20 % des pertes d’abeilles domestiques lui sont aujourd’hui directement imputables », a alerté la ministre de l’agriculture Annie </a:t>
            </a:r>
            <a:r>
              <a:rPr lang="fr-FR" sz="2000" dirty="0" err="1">
                <a:latin typeface="IBM Plex Serif" panose="020F0502020204030204" pitchFamily="18" charset="0"/>
              </a:rPr>
              <a:t>Genevard</a:t>
            </a:r>
            <a:r>
              <a:rPr lang="fr-FR" sz="2000" dirty="0">
                <a:latin typeface="IBM Plex Serif" panose="020F0502020204030204" pitchFamily="18" charset="0"/>
              </a:rPr>
              <a:t>, soutenant l’initiative.</a:t>
            </a:r>
          </a:p>
          <a:p>
            <a:r>
              <a:rPr lang="fr-FR" sz="2000" dirty="0">
                <a:latin typeface="IBM Plex Serif" panose="020F0502020204030204" pitchFamily="18" charset="0"/>
              </a:rPr>
              <a:t>(</a:t>
            </a:r>
            <a:r>
              <a:rPr lang="fr-FR" sz="2000" i="1" dirty="0">
                <a:latin typeface="IBM Plex Serif" panose="020F0502020204030204" pitchFamily="18" charset="0"/>
              </a:rPr>
              <a:t>La France Agricole</a:t>
            </a:r>
            <a:r>
              <a:rPr lang="fr-FR" sz="2000" dirty="0">
                <a:latin typeface="IBM Plex Serif" panose="020F0502020204030204" pitchFamily="18" charset="0"/>
              </a:rPr>
              <a:t>)</a:t>
            </a:r>
          </a:p>
          <a:p>
            <a:endParaRPr lang="fr-F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05E19C-D6AB-7D28-642A-FF3AF3274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3849135"/>
            <a:ext cx="4015740" cy="22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2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64E4F-FF58-4D92-8219-14AB784E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50500" cy="771728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Comment différencier ?</a:t>
            </a:r>
            <a:br>
              <a:rPr lang="fr-FR" sz="3600" b="1" dirty="0"/>
            </a:br>
            <a:endParaRPr lang="fr-FR" dirty="0"/>
          </a:p>
        </p:txBody>
      </p:sp>
      <p:pic>
        <p:nvPicPr>
          <p:cNvPr id="2050" name="Picture 2" descr="Frelon Européen">
            <a:extLst>
              <a:ext uri="{FF2B5EF4-FFF2-40B4-BE49-F238E27FC236}">
                <a16:creationId xmlns:a16="http://schemas.microsoft.com/office/drawing/2014/main" id="{51971F44-D2BA-4CA3-9F16-A19455EF1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5319" y="1787197"/>
            <a:ext cx="4802515" cy="47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lon Asiatique">
            <a:extLst>
              <a:ext uri="{FF2B5EF4-FFF2-40B4-BE49-F238E27FC236}">
                <a16:creationId xmlns:a16="http://schemas.microsoft.com/office/drawing/2014/main" id="{03478234-FAA7-4502-A3B2-04F2B322F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936" y="1787197"/>
            <a:ext cx="4802515" cy="42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87B0FBF-3217-4976-99C3-486FCB2F39BE}"/>
              </a:ext>
            </a:extLst>
          </p:cNvPr>
          <p:cNvSpPr txBox="1"/>
          <p:nvPr/>
        </p:nvSpPr>
        <p:spPr>
          <a:xfrm>
            <a:off x="1817451" y="1381328"/>
            <a:ext cx="2384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le Frelon Asiatique                  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D848E5-0481-4A59-B4B6-00B95F5D4F92}"/>
              </a:ext>
            </a:extLst>
          </p:cNvPr>
          <p:cNvSpPr txBox="1"/>
          <p:nvPr/>
        </p:nvSpPr>
        <p:spPr>
          <a:xfrm>
            <a:off x="7274668" y="1381328"/>
            <a:ext cx="2384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le Frelon Européen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2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0F89414-4F9C-442B-BBA4-5654E1F64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675" y="492147"/>
            <a:ext cx="7934325" cy="58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15534-0D1F-4FE7-A53B-9AA15C7C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3D0BA-149A-469A-87A3-E90CD212783F}"/>
              </a:ext>
            </a:extLst>
          </p:cNvPr>
          <p:cNvSpPr/>
          <p:nvPr/>
        </p:nvSpPr>
        <p:spPr>
          <a:xfrm>
            <a:off x="0" y="0"/>
            <a:ext cx="121920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D88BEB-D268-4EDD-97F6-FCFB0CE5BE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134264" y="0"/>
            <a:ext cx="8300160" cy="6857640"/>
          </a:xfrm>
          <a:prstGeom prst="rect">
            <a:avLst/>
          </a:prstGeom>
          <a:ln w="0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BFC7E5-35C8-4A7A-84CB-D6EBD1CB8203}"/>
              </a:ext>
            </a:extLst>
          </p:cNvPr>
          <p:cNvPicPr/>
          <p:nvPr/>
        </p:nvPicPr>
        <p:blipFill>
          <a:blip r:embed="rId3"/>
          <a:stretch/>
        </p:blipFill>
        <p:spPr>
          <a:xfrm rot="5400000">
            <a:off x="5716483" y="1544535"/>
            <a:ext cx="5934075" cy="4521405"/>
          </a:xfrm>
          <a:prstGeom prst="rect">
            <a:avLst/>
          </a:prstGeom>
          <a:ln w="0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0D073E7-0E82-49B8-BCA7-262F8EAF4E0A}"/>
              </a:ext>
            </a:extLst>
          </p:cNvPr>
          <p:cNvPicPr/>
          <p:nvPr/>
        </p:nvPicPr>
        <p:blipFill>
          <a:blip r:embed="rId4"/>
          <a:stretch/>
        </p:blipFill>
        <p:spPr>
          <a:xfrm rot="5400000">
            <a:off x="613284" y="1101216"/>
            <a:ext cx="5934075" cy="540804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4966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Forme libre : forme 203"/>
          <p:cNvSpPr/>
          <p:nvPr/>
        </p:nvSpPr>
        <p:spPr>
          <a:xfrm>
            <a:off x="942480" y="234000"/>
            <a:ext cx="10650240" cy="5993280"/>
          </a:xfrm>
          <a:custGeom>
            <a:avLst/>
            <a:gdLst/>
            <a:ahLst/>
            <a:cxnLst/>
            <a:rect l="0" t="0" r="r" b="b"/>
            <a:pathLst>
              <a:path w="29584" h="16648">
                <a:moveTo>
                  <a:pt x="0" y="0"/>
                </a:moveTo>
                <a:lnTo>
                  <a:pt x="0" y="16648"/>
                </a:lnTo>
                <a:lnTo>
                  <a:pt x="29584" y="16648"/>
                </a:lnTo>
                <a:lnTo>
                  <a:pt x="29584" y="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txBody>
          <a:bodyPr lIns="4680" tIns="4680" rIns="4680" bIns="4680" anchor="t">
            <a:noAutofit/>
          </a:bodyPr>
          <a:lstStyle/>
          <a:p>
            <a:endParaRPr lang="fr-FR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5" name="ZoneTexte 204"/>
          <p:cNvSpPr txBox="1"/>
          <p:nvPr/>
        </p:nvSpPr>
        <p:spPr>
          <a:xfrm>
            <a:off x="1032480" y="6425280"/>
            <a:ext cx="2256120" cy="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700" b="0" strike="noStrike" spc="-1">
                <a:solidFill>
                  <a:srgbClr val="000000"/>
                </a:solidFill>
                <a:latin typeface="Calibri"/>
                <a:ea typeface="Calibri"/>
              </a:rPr>
              <a:t> Règlement UE 2016/1141 de la Commission du 13 juillet 2016 </a:t>
            </a:r>
            <a:endParaRPr lang="fr-FR" sz="7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ZoneTexte 205"/>
          <p:cNvSpPr txBox="1"/>
          <p:nvPr/>
        </p:nvSpPr>
        <p:spPr>
          <a:xfrm>
            <a:off x="1032480" y="6543000"/>
            <a:ext cx="59040" cy="5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460" b="0" strike="noStrike" spc="-1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endParaRPr lang="fr-FR" sz="46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ZoneTexte 206"/>
          <p:cNvSpPr txBox="1"/>
          <p:nvPr/>
        </p:nvSpPr>
        <p:spPr>
          <a:xfrm>
            <a:off x="1062720" y="6539400"/>
            <a:ext cx="1096560" cy="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Arrêté du 26 décembre 2012  </a:t>
            </a:r>
            <a:endParaRPr lang="fr-FR" sz="7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ZoneTexte 207"/>
          <p:cNvSpPr txBox="1"/>
          <p:nvPr/>
        </p:nvSpPr>
        <p:spPr>
          <a:xfrm>
            <a:off x="1032480" y="6657480"/>
            <a:ext cx="59040" cy="5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460" b="0" strike="noStrike" spc="-1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endParaRPr lang="fr-FR" sz="46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ZoneTexte 208"/>
          <p:cNvSpPr txBox="1"/>
          <p:nvPr/>
        </p:nvSpPr>
        <p:spPr>
          <a:xfrm>
            <a:off x="1062720" y="6653880"/>
            <a:ext cx="2535120" cy="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700" b="0" strike="noStrike" spc="-1">
                <a:solidFill>
                  <a:srgbClr val="000000"/>
                </a:solidFill>
                <a:latin typeface="Calibri"/>
                <a:ea typeface="Calibri"/>
              </a:rPr>
              <a:t> FRGDS : FédéraHon Régionale des Groupements de Défense Sanitaire </a:t>
            </a:r>
            <a:endParaRPr lang="fr-FR" sz="7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ZoneTexte 209"/>
          <p:cNvSpPr txBox="1"/>
          <p:nvPr/>
        </p:nvSpPr>
        <p:spPr>
          <a:xfrm>
            <a:off x="1084320" y="5753520"/>
            <a:ext cx="567144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800" b="1" strike="noStrike" spc="-1">
                <a:solidFill>
                  <a:srgbClr val="000000"/>
                </a:solidFill>
                <a:latin typeface="GillSans"/>
                <a:ea typeface="GillSans"/>
              </a:rPr>
              <a:t>A signaler impérativement pour destruction</a:t>
            </a:r>
            <a:endParaRPr lang="fr-FR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D3B1AE-D74C-40FD-98F2-5F783DD9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669" y="479183"/>
            <a:ext cx="7691741" cy="52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135" y="285750"/>
            <a:ext cx="9209615" cy="838200"/>
          </a:xfrm>
        </p:spPr>
        <p:txBody>
          <a:bodyPr>
            <a:normAutofit/>
          </a:bodyPr>
          <a:lstStyle/>
          <a:p>
            <a:r>
              <a:rPr lang="fr-FR" sz="4000" b="1" dirty="0"/>
              <a:t>Stratégie de piégeage 2023 / 2024</a:t>
            </a:r>
            <a:endParaRPr lang="fr-FR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284" y="1790700"/>
            <a:ext cx="9657291" cy="4450687"/>
          </a:xfrm>
        </p:spPr>
        <p:txBody>
          <a:bodyPr>
            <a:normAutofit/>
          </a:bodyPr>
          <a:lstStyle/>
          <a:p>
            <a:r>
              <a:rPr lang="fr-FR" sz="2800" spc="-1" dirty="0">
                <a:solidFill>
                  <a:srgbClr val="000000"/>
                </a:solidFill>
                <a:latin typeface="GillSans"/>
                <a:ea typeface="GillSans"/>
              </a:rPr>
              <a:t>- Convention CCVL / association </a:t>
            </a:r>
            <a:r>
              <a:rPr lang="fr-FR" sz="2800" i="1" spc="-1" dirty="0">
                <a:solidFill>
                  <a:srgbClr val="000000"/>
                </a:solidFill>
                <a:latin typeface="GillSans"/>
                <a:ea typeface="GillSans"/>
              </a:rPr>
              <a:t>Les abeilles du jardin</a:t>
            </a:r>
            <a:r>
              <a:rPr lang="fr-FR" sz="2800" spc="-1" dirty="0">
                <a:solidFill>
                  <a:srgbClr val="000000"/>
                </a:solidFill>
                <a:latin typeface="GillSans"/>
                <a:ea typeface="GillSans"/>
              </a:rPr>
              <a:t>, et distribution d’une centaine de pièges aux volontaires</a:t>
            </a:r>
          </a:p>
          <a:p>
            <a:pPr marL="457200" indent="-457200">
              <a:buFontTx/>
              <a:buChar char="-"/>
            </a:pPr>
            <a:endParaRPr lang="fr-FR" sz="2800" spc="-1" dirty="0">
              <a:solidFill>
                <a:srgbClr val="000000"/>
              </a:solidFill>
              <a:latin typeface="GillSans"/>
              <a:ea typeface="GillSans"/>
            </a:endParaRPr>
          </a:p>
          <a:p>
            <a:r>
              <a:rPr lang="fr-FR" sz="2800" spc="-1" dirty="0">
                <a:solidFill>
                  <a:srgbClr val="000000"/>
                </a:solidFill>
                <a:latin typeface="GillSans"/>
                <a:ea typeface="GillSans"/>
              </a:rPr>
              <a:t>- Piégeage sur les 8 communes de la CCVL</a:t>
            </a:r>
          </a:p>
          <a:p>
            <a:pPr marL="457200" indent="-457200">
              <a:buFontTx/>
              <a:buChar char="-"/>
            </a:pPr>
            <a:endParaRPr lang="fr-FR" sz="2800" spc="-1" dirty="0">
              <a:solidFill>
                <a:srgbClr val="000000"/>
              </a:solidFill>
              <a:latin typeface="GillSans"/>
              <a:ea typeface="GillSans"/>
            </a:endParaRPr>
          </a:p>
          <a:p>
            <a:r>
              <a:rPr lang="fr-FR" sz="2800" spc="-1" dirty="0">
                <a:solidFill>
                  <a:srgbClr val="000000"/>
                </a:solidFill>
                <a:latin typeface="GillSans"/>
                <a:ea typeface="GillSans"/>
              </a:rPr>
              <a:t>- Retour d’expérience : </a:t>
            </a:r>
          </a:p>
          <a:p>
            <a:pPr lvl="1"/>
            <a:r>
              <a:rPr lang="fr-FR" sz="2600" spc="-1" dirty="0">
                <a:solidFill>
                  <a:srgbClr val="000000"/>
                </a:solidFill>
                <a:latin typeface="GillSans"/>
              </a:rPr>
              <a:t>2023 : environ 650 frelons piégés</a:t>
            </a:r>
          </a:p>
          <a:p>
            <a:pPr lvl="1"/>
            <a:r>
              <a:rPr lang="fr-FR" sz="2600" spc="-1" dirty="0">
                <a:solidFill>
                  <a:srgbClr val="000000"/>
                </a:solidFill>
                <a:latin typeface="GillSans"/>
              </a:rPr>
              <a:t>2024 : environ 2100 frelons piégés (dont 195 fondatrices)</a:t>
            </a:r>
            <a:endParaRPr lang="fr-FR" sz="2600" spc="-1" dirty="0">
              <a:solidFill>
                <a:srgbClr val="000000"/>
              </a:solidFill>
              <a:latin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2550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396</Words>
  <Application>Microsoft Office PowerPoint</Application>
  <PresentationFormat>Grand écran</PresentationFormat>
  <Paragraphs>58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Calibri</vt:lpstr>
      <vt:lpstr>GillSans</vt:lpstr>
      <vt:lpstr>Google Sans</vt:lpstr>
      <vt:lpstr>IBM Plex Serif</vt:lpstr>
      <vt:lpstr>Times New Roman</vt:lpstr>
      <vt:lpstr>Trebuchet MS</vt:lpstr>
      <vt:lpstr>Wingdings 3</vt:lpstr>
      <vt:lpstr>Facette</vt:lpstr>
      <vt:lpstr>Lutte contre le frelon   asiatique</vt:lpstr>
      <vt:lpstr>Présentation PowerPoint</vt:lpstr>
      <vt:lpstr>Présentation PowerPoint</vt:lpstr>
      <vt:lpstr>Nouvelle loi anti-frelons asiatiques                                                  </vt:lpstr>
      <vt:lpstr>Comment différencier ? </vt:lpstr>
      <vt:lpstr>Présentation PowerPoint</vt:lpstr>
      <vt:lpstr>Présentation PowerPoint</vt:lpstr>
      <vt:lpstr>Présentation PowerPoint</vt:lpstr>
      <vt:lpstr>Stratégie de piégeage 2023 / 2024</vt:lpstr>
      <vt:lpstr>Stratégie de piégeage 2025 </vt:lpstr>
      <vt:lpstr>Présentation PowerPoint</vt:lpstr>
      <vt:lpstr>Présentation PowerPoint</vt:lpstr>
      <vt:lpstr>Présentation PowerPoint</vt:lpstr>
      <vt:lpstr>Présentation PowerPoint</vt:lpstr>
      <vt:lpstr>Localisation des nids de frelons asiatiques détruits sur la commune de Sainte Consorce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Lutte contre le frelon asiatique</dc:title>
  <dc:creator>Christophe CHAIZE</dc:creator>
  <cp:lastModifiedBy>Valérie Depresle</cp:lastModifiedBy>
  <cp:revision>49</cp:revision>
  <dcterms:created xsi:type="dcterms:W3CDTF">2025-02-03T17:54:08Z</dcterms:created>
  <dcterms:modified xsi:type="dcterms:W3CDTF">2025-03-14T09:23:27Z</dcterms:modified>
</cp:coreProperties>
</file>